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8" r:id="rId1"/>
  </p:sldMasterIdLst>
  <p:notesMasterIdLst>
    <p:notesMasterId r:id="rId31"/>
  </p:notesMasterIdLst>
  <p:sldIdLst>
    <p:sldId id="256" r:id="rId2"/>
    <p:sldId id="321" r:id="rId3"/>
    <p:sldId id="322" r:id="rId4"/>
    <p:sldId id="323" r:id="rId5"/>
    <p:sldId id="306" r:id="rId6"/>
    <p:sldId id="325" r:id="rId7"/>
    <p:sldId id="326" r:id="rId8"/>
    <p:sldId id="327" r:id="rId9"/>
    <p:sldId id="308" r:id="rId10"/>
    <p:sldId id="309" r:id="rId11"/>
    <p:sldId id="311" r:id="rId12"/>
    <p:sldId id="312" r:id="rId13"/>
    <p:sldId id="313" r:id="rId14"/>
    <p:sldId id="266" r:id="rId15"/>
    <p:sldId id="259" r:id="rId16"/>
    <p:sldId id="291" r:id="rId17"/>
    <p:sldId id="292" r:id="rId18"/>
    <p:sldId id="328" r:id="rId19"/>
    <p:sldId id="273" r:id="rId20"/>
    <p:sldId id="293" r:id="rId21"/>
    <p:sldId id="314" r:id="rId22"/>
    <p:sldId id="315" r:id="rId23"/>
    <p:sldId id="288" r:id="rId24"/>
    <p:sldId id="316" r:id="rId25"/>
    <p:sldId id="317" r:id="rId26"/>
    <p:sldId id="324" r:id="rId27"/>
    <p:sldId id="318" r:id="rId28"/>
    <p:sldId id="319" r:id="rId29"/>
    <p:sldId id="320" r:id="rId30"/>
  </p:sldIdLst>
  <p:sldSz cx="12192000" cy="6858000"/>
  <p:notesSz cx="6888163" cy="100187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1FF5D1-CC6D-4517-A349-3DA64A9CFE1A}" type="datetimeFigureOut">
              <a:rPr lang="fr-FR" smtClean="0"/>
              <a:t>11/05/2021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8975" y="4821238"/>
            <a:ext cx="5510213" cy="39449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902075" y="9517063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086088-BA49-4623-9BEF-020BE21949F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4022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086088-BA49-4623-9BEF-020BE21949FF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67633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BBF4C24-9F38-4FBF-A9EF-75F38EE341B3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218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0E39B-BF16-4EE4-ADA9-7ABEA18F76BB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6029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0EAFC-0B49-4FB2-A848-BF7EE39EED0D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718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59AA-F8B1-4DAC-ABC4-B2FC6981B092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3923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49298-A9D6-4D1C-B326-154D91457E4C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504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31971-DCA5-4F77-A0C7-C08F57E63696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91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20410B-6A7E-414C-A802-39D0CF2F3A28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3419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CF5AD3FB-D74C-4924-BC11-7BCFF1081255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137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68317D29-BF7B-44B2-A283-6A4BE5C2929E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8797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364AA2-9A19-42A9-995F-6C1F2DE8F997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722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A3374-2D79-4807-A601-6B6DF050563C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61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F2378-C0F1-4A1F-83C3-9C75B0BFEEFE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719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F455B-E5D9-4AC6-BF7E-50B532F2AA7E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6335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9AAA61-7DFF-4513-AD6A-0394CA3DD8E0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29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DD9DD-5838-4BED-924F-C6489D343798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5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0DC56-300C-486E-BD8F-2213E1A92AD5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87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DFA47-F6C1-4836-98A8-D192BFD54170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543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A89D3DD5-9BE8-4CC3-8000-9575AC438596}" type="datetime1">
              <a:rPr lang="en-US" smtClean="0"/>
              <a:t>5/11/2021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Chantal Fleurot-Douiller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62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hf sldNum="0" hd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mailto:chantalfleurot@orange.fr" TargetMode="Externa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4" Type="http://schemas.openxmlformats.org/officeDocument/2006/relationships/hyperlink" Target="mailto:chantalfleurot@orange.f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64803" y="1287887"/>
            <a:ext cx="8825658" cy="1915690"/>
          </a:xfrm>
        </p:spPr>
        <p:txBody>
          <a:bodyPr>
            <a:normAutofit/>
          </a:bodyPr>
          <a:lstStyle/>
          <a:p>
            <a:r>
              <a:rPr lang="fr-FR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SESSION 3 : BC2 </a:t>
            </a:r>
            <a:endParaRPr lang="fr-FR" sz="6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64803" y="3303907"/>
            <a:ext cx="10084812" cy="861420"/>
          </a:xfrm>
        </p:spPr>
        <p:txBody>
          <a:bodyPr>
            <a:no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Didactique et théories de l'apprentissage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609109" y="0"/>
            <a:ext cx="400110" cy="105092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sz="1400" i="1" dirty="0" smtClean="0">
                <a:solidFill>
                  <a:schemeClr val="bg1"/>
                </a:solidFill>
              </a:rPr>
              <a:t>jeudi 6 MAI</a:t>
            </a:r>
            <a:endParaRPr lang="fr-FR" sz="1400" i="1" dirty="0">
              <a:solidFill>
                <a:schemeClr val="bg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64803" y="4706240"/>
            <a:ext cx="7330853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OBJECTIFS :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Faire le lien entre didactique pro, compétences et formation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chemeClr val="tx2">
                    <a:lumMod val="20000"/>
                    <a:lumOff val="80000"/>
                  </a:schemeClr>
                </a:solidFill>
              </a:rPr>
              <a:t>Comprendre et s’approprier la notion de compétences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Analyser de manière didactique différents cas d’étude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i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Préparer l’écrit BC2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844" y="815050"/>
            <a:ext cx="10424472" cy="1069032"/>
          </a:xfrm>
        </p:spPr>
        <p:txBody>
          <a:bodyPr/>
          <a:lstStyle/>
          <a:p>
            <a:r>
              <a:rPr lang="fr-FR" dirty="0" smtClean="0"/>
              <a:t>BC2 : Ingénierie pédagogique et didactique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99844" y="2522315"/>
            <a:ext cx="5903987" cy="4045909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Compétences évaluées BC2</a:t>
            </a:r>
          </a:p>
          <a:p>
            <a:r>
              <a:rPr lang="fr-FR" sz="2400" b="1" dirty="0" smtClean="0"/>
              <a:t>Situer son action </a:t>
            </a:r>
            <a:r>
              <a:rPr lang="fr-FR" sz="2400" dirty="0" smtClean="0"/>
              <a:t>(cadres légaux et réglementaires)</a:t>
            </a:r>
          </a:p>
          <a:p>
            <a:r>
              <a:rPr lang="fr-FR" sz="2400" dirty="0" smtClean="0"/>
              <a:t>Situer son activité </a:t>
            </a:r>
            <a:r>
              <a:rPr lang="fr-FR" sz="2400" b="1" dirty="0" smtClean="0"/>
              <a:t>dans les parcours </a:t>
            </a:r>
            <a:r>
              <a:rPr lang="fr-FR" sz="2400" dirty="0" smtClean="0"/>
              <a:t>de formation ou de professionnalisation // alternance</a:t>
            </a:r>
          </a:p>
          <a:p>
            <a:r>
              <a:rPr lang="fr-FR" sz="2400" b="1" dirty="0" smtClean="0"/>
              <a:t>Concevoir</a:t>
            </a:r>
            <a:r>
              <a:rPr lang="fr-FR" sz="2400" dirty="0" smtClean="0"/>
              <a:t> son action de formation</a:t>
            </a:r>
          </a:p>
          <a:p>
            <a:r>
              <a:rPr lang="fr-FR" sz="2400" dirty="0" smtClean="0"/>
              <a:t>Définir son </a:t>
            </a:r>
            <a:r>
              <a:rPr lang="fr-FR" sz="2400" b="1" dirty="0" smtClean="0"/>
              <a:t>champ d’intervention</a:t>
            </a:r>
            <a:r>
              <a:rPr lang="fr-FR" sz="2400" dirty="0" smtClean="0"/>
              <a:t>, ses enjeux, ses méthodes</a:t>
            </a:r>
            <a:endParaRPr lang="fr-FR" sz="2400" b="1" dirty="0" smtClean="0"/>
          </a:p>
          <a:p>
            <a:r>
              <a:rPr lang="fr-FR" sz="2400" b="1" dirty="0" smtClean="0"/>
              <a:t>Maîtriser</a:t>
            </a:r>
            <a:r>
              <a:rPr lang="fr-FR" sz="2400" dirty="0" smtClean="0"/>
              <a:t> des </a:t>
            </a:r>
            <a:r>
              <a:rPr lang="fr-FR" sz="2400" b="1" dirty="0" smtClean="0"/>
              <a:t>modalités variées </a:t>
            </a:r>
            <a:r>
              <a:rPr lang="fr-FR" sz="2400" dirty="0" smtClean="0"/>
              <a:t>de formation // les </a:t>
            </a:r>
            <a:r>
              <a:rPr lang="fr-FR" sz="2400" b="1" dirty="0" smtClean="0"/>
              <a:t>adapter</a:t>
            </a:r>
            <a:r>
              <a:rPr lang="fr-FR" sz="2400" dirty="0" smtClean="0"/>
              <a:t> aux besoins des apprenants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562651" y="319458"/>
            <a:ext cx="461665" cy="64216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5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2"/>
          <a:srcRect l="7700" t="14836" r="8920" b="7417"/>
          <a:stretch/>
        </p:blipFill>
        <p:spPr>
          <a:xfrm>
            <a:off x="6542535" y="2522315"/>
            <a:ext cx="4043921" cy="2472744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64496" y="4179396"/>
            <a:ext cx="3451270" cy="2588452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55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844" y="815050"/>
            <a:ext cx="10424472" cy="1069032"/>
          </a:xfrm>
        </p:spPr>
        <p:txBody>
          <a:bodyPr/>
          <a:lstStyle/>
          <a:p>
            <a:r>
              <a:rPr lang="fr-FR" dirty="0" smtClean="0"/>
              <a:t>BC2 : Ingénierie pédagogique et didactique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99844" y="2522315"/>
            <a:ext cx="5903987" cy="4045909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Compétences évaluées BC2</a:t>
            </a:r>
          </a:p>
          <a:p>
            <a:r>
              <a:rPr lang="fr-FR" sz="2400" b="1" dirty="0" smtClean="0"/>
              <a:t>Prendre en compte les besoins </a:t>
            </a:r>
            <a:r>
              <a:rPr lang="fr-FR" sz="2400" dirty="0" smtClean="0"/>
              <a:t>des pers. en formation</a:t>
            </a:r>
          </a:p>
          <a:p>
            <a:r>
              <a:rPr lang="fr-FR" sz="2400" dirty="0" smtClean="0"/>
              <a:t>Formaliser </a:t>
            </a:r>
            <a:r>
              <a:rPr lang="fr-FR" sz="2400" b="1" dirty="0" smtClean="0"/>
              <a:t>les conditions pédagogiques et didactiques</a:t>
            </a:r>
            <a:r>
              <a:rPr lang="fr-FR" sz="2400" dirty="0" smtClean="0"/>
              <a:t> des apprentissages</a:t>
            </a:r>
          </a:p>
          <a:p>
            <a:r>
              <a:rPr lang="fr-FR" sz="2400" b="1" dirty="0" smtClean="0"/>
              <a:t>Préparer, accompagner et mettre en œuvre</a:t>
            </a:r>
            <a:r>
              <a:rPr lang="fr-FR" sz="2400" dirty="0" smtClean="0"/>
              <a:t> différents modèles de formation (alternance, hybride, distanciel…)</a:t>
            </a:r>
          </a:p>
          <a:p>
            <a:r>
              <a:rPr lang="fr-FR" sz="2400" b="1" dirty="0" smtClean="0"/>
              <a:t>Référer sa pratique </a:t>
            </a:r>
            <a:r>
              <a:rPr lang="fr-FR" sz="2400" dirty="0" smtClean="0"/>
              <a:t>// données théoriques pertinentes</a:t>
            </a:r>
          </a:p>
          <a:p>
            <a:r>
              <a:rPr lang="fr-FR" sz="2400" dirty="0" smtClean="0"/>
              <a:t>Maîtriser les </a:t>
            </a:r>
            <a:r>
              <a:rPr lang="fr-FR" sz="2400" b="1" dirty="0" smtClean="0"/>
              <a:t>fonctions de l’évaluation </a:t>
            </a:r>
            <a:r>
              <a:rPr lang="fr-FR" sz="2400" dirty="0" smtClean="0"/>
              <a:t>en formation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562651" y="319458"/>
            <a:ext cx="461665" cy="64216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5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9894" y="2871989"/>
            <a:ext cx="4549730" cy="3415148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6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4953" y="647700"/>
            <a:ext cx="2793158" cy="1600200"/>
          </a:xfrm>
        </p:spPr>
        <p:txBody>
          <a:bodyPr/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DOSSIER BC2</a:t>
            </a:r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11445" y="1287888"/>
            <a:ext cx="6904544" cy="5151550"/>
          </a:xfrm>
        </p:spPr>
        <p:txBody>
          <a:bodyPr>
            <a:noAutofit/>
          </a:bodyPr>
          <a:lstStyle/>
          <a:p>
            <a:r>
              <a:rPr lang="fr-FR" sz="1600" b="1" dirty="0" smtClean="0"/>
              <a:t>Description</a:t>
            </a:r>
            <a:r>
              <a:rPr lang="fr-FR" sz="1600" dirty="0" smtClean="0"/>
              <a:t> fine, organisée, précise et synthétique </a:t>
            </a:r>
            <a:r>
              <a:rPr lang="fr-FR" sz="1600" b="1" dirty="0" smtClean="0"/>
              <a:t>du contexte et de la situation</a:t>
            </a:r>
            <a:r>
              <a:rPr lang="fr-FR" sz="1600" dirty="0" smtClean="0"/>
              <a:t> </a:t>
            </a:r>
          </a:p>
          <a:p>
            <a:r>
              <a:rPr lang="fr-FR" sz="1600" b="1" dirty="0" smtClean="0"/>
              <a:t>Enjeux et objectifs </a:t>
            </a:r>
            <a:r>
              <a:rPr lang="fr-FR" sz="1600" dirty="0" smtClean="0"/>
              <a:t>de formation explicités en détails 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i="1" dirty="0" smtClean="0"/>
              <a:t>Enjeux</a:t>
            </a:r>
            <a:r>
              <a:rPr lang="fr-FR" dirty="0" smtClean="0"/>
              <a:t> : ce qui est « à gagner » / « à perdre » par la formation pour les apprenants, le commanditaire, le formateur et/ou sa structure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r-FR" i="1" dirty="0" smtClean="0"/>
              <a:t>Objectifs</a:t>
            </a:r>
            <a:r>
              <a:rPr lang="fr-FR" dirty="0" smtClean="0"/>
              <a:t> : généraux, de </a:t>
            </a:r>
            <a:r>
              <a:rPr lang="fr-FR" dirty="0"/>
              <a:t>formation ou </a:t>
            </a:r>
            <a:r>
              <a:rPr lang="fr-FR" dirty="0" smtClean="0"/>
              <a:t>opérationnels, </a:t>
            </a:r>
            <a:r>
              <a:rPr lang="fr-FR" dirty="0"/>
              <a:t>pédagogiques ou </a:t>
            </a:r>
            <a:r>
              <a:rPr lang="fr-FR" dirty="0" smtClean="0"/>
              <a:t>d’apprentissage</a:t>
            </a:r>
          </a:p>
          <a:p>
            <a:r>
              <a:rPr lang="fr-FR" sz="1600" dirty="0" smtClean="0"/>
              <a:t>Modalités de </a:t>
            </a:r>
            <a:r>
              <a:rPr lang="fr-FR" sz="1600" b="1" dirty="0" smtClean="0"/>
              <a:t>prise en compte des aspirations et attentes </a:t>
            </a:r>
            <a:r>
              <a:rPr lang="fr-FR" sz="1600" dirty="0" smtClean="0"/>
              <a:t>des personnes en formation précisées et explicitées</a:t>
            </a:r>
          </a:p>
          <a:p>
            <a:r>
              <a:rPr lang="fr-FR" sz="1600" b="1" dirty="0" smtClean="0"/>
              <a:t>Analyse</a:t>
            </a:r>
            <a:r>
              <a:rPr lang="fr-FR" sz="1600" dirty="0" smtClean="0"/>
              <a:t> </a:t>
            </a:r>
            <a:r>
              <a:rPr lang="fr-FR" sz="1600" b="1" dirty="0" smtClean="0"/>
              <a:t>référencée</a:t>
            </a:r>
            <a:r>
              <a:rPr lang="fr-FR" sz="1600" dirty="0" smtClean="0"/>
              <a:t> à des connaissances précises en didactique, pédagogie et théories de l’apprentissage</a:t>
            </a:r>
          </a:p>
          <a:p>
            <a:r>
              <a:rPr lang="fr-FR" sz="1600" b="1" dirty="0" smtClean="0"/>
              <a:t>Argumentation</a:t>
            </a:r>
            <a:r>
              <a:rPr lang="fr-FR" sz="1600" dirty="0" smtClean="0"/>
              <a:t> efficace sur les </a:t>
            </a:r>
            <a:r>
              <a:rPr lang="fr-FR" sz="1600" b="1" dirty="0" smtClean="0"/>
              <a:t>choix didactiques</a:t>
            </a:r>
            <a:r>
              <a:rPr lang="fr-FR" sz="1600" dirty="0" smtClean="0"/>
              <a:t>, les </a:t>
            </a:r>
            <a:r>
              <a:rPr lang="fr-FR" sz="1600" b="1" dirty="0" smtClean="0"/>
              <a:t>processus de formation</a:t>
            </a:r>
            <a:r>
              <a:rPr lang="fr-FR" sz="1600" dirty="0" smtClean="0"/>
              <a:t>, les modalités </a:t>
            </a:r>
            <a:r>
              <a:rPr lang="fr-FR" sz="1600" b="1" dirty="0" smtClean="0"/>
              <a:t>d’évaluation</a:t>
            </a:r>
            <a:r>
              <a:rPr lang="fr-FR" sz="1600" dirty="0" smtClean="0"/>
              <a:t> et les </a:t>
            </a:r>
            <a:r>
              <a:rPr lang="fr-FR" sz="1600" b="1" dirty="0" smtClean="0"/>
              <a:t>pistes d’évolution </a:t>
            </a:r>
            <a:r>
              <a:rPr lang="fr-FR" sz="1600" dirty="0" smtClean="0"/>
              <a:t>possibles </a:t>
            </a:r>
          </a:p>
          <a:p>
            <a:r>
              <a:rPr lang="fr-FR" sz="1600" b="1" dirty="0" smtClean="0">
                <a:solidFill>
                  <a:srgbClr val="7030A0"/>
                </a:solidFill>
              </a:rPr>
              <a:t>FORME</a:t>
            </a:r>
            <a:r>
              <a:rPr lang="fr-FR" sz="1600" dirty="0" smtClean="0">
                <a:solidFill>
                  <a:srgbClr val="7030A0"/>
                </a:solidFill>
              </a:rPr>
              <a:t> : 10 p, clarté de l’expression, de la présentation, citation des sources en respect des normes, maîtrise de la langue</a:t>
            </a:r>
            <a:endParaRPr lang="fr-FR" sz="1600" dirty="0">
              <a:solidFill>
                <a:srgbClr val="7030A0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54953" y="2470598"/>
            <a:ext cx="3082195" cy="3711262"/>
          </a:xfrm>
        </p:spPr>
        <p:txBody>
          <a:bodyPr>
            <a:normAutofit lnSpcReduction="10000"/>
          </a:bodyPr>
          <a:lstStyle/>
          <a:p>
            <a:pPr marL="342900" indent="-342900">
              <a:buClr>
                <a:schemeClr val="accent1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fr-F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S’appuie sur une </a:t>
            </a:r>
            <a:r>
              <a:rPr lang="fr-FR" sz="1800" b="1" dirty="0" smtClean="0">
                <a:solidFill>
                  <a:schemeClr val="accent6"/>
                </a:solidFill>
              </a:rPr>
              <a:t>situation</a:t>
            </a:r>
            <a:r>
              <a:rPr lang="fr-FR" sz="1800" dirty="0" smtClean="0">
                <a:solidFill>
                  <a:schemeClr val="accent6"/>
                </a:solidFill>
              </a:rPr>
              <a:t> </a:t>
            </a:r>
            <a:r>
              <a:rPr lang="fr-F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précise de </a:t>
            </a:r>
            <a:r>
              <a:rPr lang="fr-FR" sz="1800" b="1" dirty="0" smtClean="0">
                <a:solidFill>
                  <a:schemeClr val="accent6"/>
                </a:solidFill>
              </a:rPr>
              <a:t>formation d’adultes </a:t>
            </a:r>
          </a:p>
          <a:p>
            <a:pPr marL="342900" indent="-342900">
              <a:buClr>
                <a:schemeClr val="accent1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fr-FR" sz="1800" b="1" dirty="0" smtClean="0">
                <a:solidFill>
                  <a:schemeClr val="accent6"/>
                </a:solidFill>
              </a:rPr>
              <a:t>Contextualise, décrit, analyse et propose </a:t>
            </a:r>
            <a:r>
              <a:rPr lang="fr-F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des pistes d’évolution</a:t>
            </a:r>
          </a:p>
          <a:p>
            <a:pPr marL="342900" indent="-342900">
              <a:buClr>
                <a:schemeClr val="accent1">
                  <a:lumMod val="20000"/>
                  <a:lumOff val="80000"/>
                </a:schemeClr>
              </a:buClr>
              <a:buFont typeface="+mj-lt"/>
              <a:buAutoNum type="arabicPeriod"/>
            </a:pPr>
            <a:r>
              <a:rPr lang="fr-F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Pour cela, </a:t>
            </a:r>
            <a:r>
              <a:rPr lang="fr-FR" sz="1800" b="1" dirty="0" smtClean="0">
                <a:solidFill>
                  <a:schemeClr val="accent6"/>
                </a:solidFill>
              </a:rPr>
              <a:t>se réfère </a:t>
            </a:r>
            <a:r>
              <a:rPr lang="fr-FR" sz="18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aux champs théoriques de la pédagogie, de la didactique et des théories de l’apprentissage</a:t>
            </a:r>
          </a:p>
          <a:p>
            <a:pPr marL="342900" indent="-342900">
              <a:buFont typeface="+mj-lt"/>
              <a:buAutoNum type="arabicPeriod"/>
            </a:pPr>
            <a:endParaRPr lang="fr-FR" sz="18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83953" y="494851"/>
            <a:ext cx="4342856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Critères d’évaluation</a:t>
            </a:r>
            <a:endParaRPr lang="fr-FR" sz="32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6" name="AutoShape 2" descr="Le recueil des besoins de formation : une simple obligation, un pensum  annuel ou une démarche à privilégier 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0562651" y="191217"/>
            <a:ext cx="461665" cy="770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10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2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74" y="103032"/>
            <a:ext cx="5616593" cy="663080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1909" y="233588"/>
            <a:ext cx="861774" cy="63696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wrap="none" lIns="91440" tIns="45720" rIns="91440" bIns="45720">
            <a:spAutoFit/>
          </a:bodyPr>
          <a:lstStyle/>
          <a:p>
            <a:pPr algn="ctr"/>
            <a:r>
              <a:rPr lang="fr-FR" sz="4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Grille d’évaluation BC2</a:t>
            </a:r>
            <a:endParaRPr lang="fr-FR" sz="4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4" name="Bulle ronde 3"/>
          <p:cNvSpPr/>
          <p:nvPr/>
        </p:nvSpPr>
        <p:spPr>
          <a:xfrm>
            <a:off x="9402717" y="4719201"/>
            <a:ext cx="2570342" cy="1365160"/>
          </a:xfrm>
          <a:prstGeom prst="wedgeEllipseCallout">
            <a:avLst>
              <a:gd name="adj1" fmla="val -74753"/>
              <a:gd name="adj2" fmla="val -49764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Dans le livret pédagogique</a:t>
            </a:r>
            <a:endParaRPr lang="fr-FR" dirty="0"/>
          </a:p>
        </p:txBody>
      </p:sp>
      <p:sp>
        <p:nvSpPr>
          <p:cNvPr id="5" name="Légende encadrée 1 4"/>
          <p:cNvSpPr/>
          <p:nvPr/>
        </p:nvSpPr>
        <p:spPr>
          <a:xfrm>
            <a:off x="8873543" y="2163650"/>
            <a:ext cx="2601533" cy="798491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131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Voir diaporama « didactique pro » de Georges</a:t>
            </a:r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586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Pause – 10 mn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fr-FR" dirty="0" smtClean="0"/>
              <a:t>Retour a 11 h 10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5768" y="2235875"/>
            <a:ext cx="2114845" cy="1981477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816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47526" y="698817"/>
            <a:ext cx="11202976" cy="988332"/>
          </a:xfrm>
        </p:spPr>
        <p:txBody>
          <a:bodyPr/>
          <a:lstStyle/>
          <a:p>
            <a:r>
              <a:rPr lang="fr-FR" dirty="0" smtClean="0"/>
              <a:t>Etude de cas &amp; analyse didactique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47526" y="2254304"/>
            <a:ext cx="10723590" cy="536005"/>
          </a:xfrm>
        </p:spPr>
        <p:txBody>
          <a:bodyPr/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ETUDE DE CAS en 3 groupes d’apprentissages 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67874" y="2926052"/>
            <a:ext cx="4483675" cy="3693689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fr-FR" sz="2400" dirty="0" smtClean="0"/>
              <a:t>Chaque groupe </a:t>
            </a:r>
            <a:r>
              <a:rPr lang="fr-FR" sz="2400" b="1" dirty="0" smtClean="0"/>
              <a:t>lit</a:t>
            </a:r>
            <a:r>
              <a:rPr lang="fr-FR" sz="2400" dirty="0" smtClean="0"/>
              <a:t> le cas qui lui est remis et </a:t>
            </a:r>
            <a:r>
              <a:rPr lang="fr-FR" sz="2400" b="1" dirty="0" smtClean="0"/>
              <a:t>l’analyse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 smtClean="0"/>
              <a:t>à la lumière des </a:t>
            </a:r>
            <a:r>
              <a:rPr lang="fr-FR" sz="1800" dirty="0" smtClean="0">
                <a:solidFill>
                  <a:schemeClr val="accent2"/>
                </a:solidFill>
              </a:rPr>
              <a:t>théories de l’apprentissage</a:t>
            </a:r>
            <a:r>
              <a:rPr lang="fr-FR" sz="1800" dirty="0" smtClean="0"/>
              <a:t>,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 smtClean="0"/>
              <a:t>des </a:t>
            </a:r>
            <a:r>
              <a:rPr lang="fr-FR" sz="1800" dirty="0" smtClean="0">
                <a:solidFill>
                  <a:schemeClr val="accent2"/>
                </a:solidFill>
              </a:rPr>
              <a:t>courants pédagogiques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 smtClean="0"/>
              <a:t>et de la </a:t>
            </a:r>
            <a:r>
              <a:rPr lang="fr-FR" sz="1800" dirty="0" smtClean="0">
                <a:solidFill>
                  <a:schemeClr val="accent2"/>
                </a:solidFill>
              </a:rPr>
              <a:t>didactique (professionnelle)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1800" dirty="0" smtClean="0"/>
              <a:t>Et des </a:t>
            </a:r>
            <a:r>
              <a:rPr lang="fr-FR" sz="1800" dirty="0" smtClean="0">
                <a:solidFill>
                  <a:schemeClr val="accent2"/>
                </a:solidFill>
              </a:rPr>
              <a:t>besoins de l’adulte en formation.</a:t>
            </a:r>
          </a:p>
        </p:txBody>
      </p:sp>
      <p:sp>
        <p:nvSpPr>
          <p:cNvPr id="10" name="Espace réservé du contenu 9"/>
          <p:cNvSpPr>
            <a:spLocks noGrp="1"/>
          </p:cNvSpPr>
          <p:nvPr>
            <p:ph sz="quarter" idx="4"/>
          </p:nvPr>
        </p:nvSpPr>
        <p:spPr>
          <a:xfrm>
            <a:off x="5151549" y="2926052"/>
            <a:ext cx="4411519" cy="3693689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 A : Formation à l’étude des besoins des personnes âgées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i="1" dirty="0" smtClean="0">
                <a:solidFill>
                  <a:schemeClr val="accent2"/>
                </a:solidFill>
              </a:rPr>
              <a:t>GPA : Delphine – Patrice – Cécile – Anne-Laure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 B : Formation Décoration d’événements festifs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i="1" dirty="0" smtClean="0">
                <a:solidFill>
                  <a:schemeClr val="accent2"/>
                </a:solidFill>
              </a:rPr>
              <a:t>GPB : Sandrine – Loïc – Marc - Abdel</a:t>
            </a:r>
          </a:p>
          <a:p>
            <a:r>
              <a:rPr lang="fr-F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CAS C : Formation en vente – la « démarque »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i="1" dirty="0" smtClean="0">
                <a:solidFill>
                  <a:schemeClr val="accent2"/>
                </a:solidFill>
              </a:rPr>
              <a:t>GPC : Sylvie – Rabia – Pierre – Eric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35224" y="2926052"/>
            <a:ext cx="2316370" cy="3693689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990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15311" y="2552565"/>
            <a:ext cx="11062795" cy="3912629"/>
          </a:xfrm>
          <a:solidFill>
            <a:schemeClr val="bg2"/>
          </a:solidFill>
        </p:spPr>
        <p:txBody>
          <a:bodyPr>
            <a:noAutofit/>
          </a:bodyPr>
          <a:lstStyle/>
          <a:p>
            <a:r>
              <a:rPr lang="fr-FR" sz="24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Chaque groupe élabore donc une grille d’analyse pour étudier le cas : 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 smtClean="0"/>
              <a:t>Le thème de la formation, son public cible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 smtClean="0"/>
              <a:t>Les </a:t>
            </a:r>
            <a:r>
              <a:rPr lang="fr-FR" sz="1800" dirty="0"/>
              <a:t>enjeux de la formation (à perdre / à gagner)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/>
              <a:t>Les objectifs d’apprentissage et de formation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 smtClean="0"/>
              <a:t>Identification des théories de l’apprentissage à l’œuvre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 smtClean="0"/>
              <a:t>Les courants pédagogiques qui influencent les modalités de mise en œuvre 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 smtClean="0"/>
              <a:t>Les référentiels métiers 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 smtClean="0"/>
              <a:t>Les prescrits : programmes, cahiers des charges …</a:t>
            </a:r>
          </a:p>
          <a:p>
            <a:pPr marL="702900" lvl="1" indent="-342900">
              <a:buFont typeface="+mj-lt"/>
              <a:buAutoNum type="arabicPeriod"/>
            </a:pPr>
            <a:r>
              <a:rPr lang="fr-FR" sz="1800" dirty="0" smtClean="0"/>
              <a:t>Les situations professionnelles de travail de référence et/ou observées</a:t>
            </a:r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647526" y="698817"/>
            <a:ext cx="9732846" cy="988332"/>
          </a:xfrm>
        </p:spPr>
        <p:txBody>
          <a:bodyPr/>
          <a:lstStyle/>
          <a:p>
            <a:r>
              <a:rPr lang="fr-FR" dirty="0" smtClean="0"/>
              <a:t>Etude de cas &amp; analyse didactique</a:t>
            </a:r>
            <a:endParaRPr lang="fr-FR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5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67875" y="2550018"/>
            <a:ext cx="6776114" cy="4069724"/>
          </a:xfrm>
          <a:solidFill>
            <a:schemeClr val="bg2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TRAVAIL A PRODUIRE </a:t>
            </a:r>
            <a:r>
              <a:rPr lang="fr-FR" sz="280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r>
              <a:rPr lang="fr-F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Exposé oral </a:t>
            </a:r>
            <a:r>
              <a:rPr lang="fr-FR" sz="2800" dirty="0" smtClean="0">
                <a:solidFill>
                  <a:schemeClr val="accent2"/>
                </a:solidFill>
              </a:rPr>
              <a:t>(de 10 mn max) </a:t>
            </a:r>
            <a:r>
              <a:rPr lang="fr-FR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 2 rapporteurs de chaque groupe </a:t>
            </a:r>
            <a:r>
              <a:rPr lang="fr-FR" sz="2800" dirty="0" smtClean="0"/>
              <a:t>pour faire l’</a:t>
            </a:r>
            <a:r>
              <a:rPr lang="fr-FR" sz="2800" b="1" dirty="0" smtClean="0"/>
              <a:t>analyse </a:t>
            </a:r>
            <a:r>
              <a:rPr lang="fr-FR" sz="2800" b="1" dirty="0"/>
              <a:t>critique </a:t>
            </a:r>
            <a:r>
              <a:rPr lang="fr-FR" sz="2800" dirty="0" smtClean="0"/>
              <a:t>du cas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 smtClean="0"/>
              <a:t>Vous pouvez utiliser un support pour votre exposé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 smtClean="0"/>
              <a:t>Vous devez compléter par une </a:t>
            </a:r>
            <a:r>
              <a:rPr lang="fr-FR" sz="1800" b="1" dirty="0" smtClean="0"/>
              <a:t>proposition </a:t>
            </a:r>
            <a:r>
              <a:rPr lang="fr-FR" sz="1800" dirty="0" smtClean="0"/>
              <a:t>d’évolution du dispositif ou un ajustement,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fr-FR" sz="1800" dirty="0" smtClean="0"/>
              <a:t>en </a:t>
            </a:r>
            <a:r>
              <a:rPr lang="fr-FR" sz="1800" b="1" dirty="0"/>
              <a:t>argumentant</a:t>
            </a:r>
            <a:r>
              <a:rPr lang="fr-FR" sz="1800" dirty="0"/>
              <a:t> au filtre des théories de l’apprentissage et des besoins de l’adulte en formation </a:t>
            </a: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7946265" y="2496114"/>
            <a:ext cx="3450727" cy="3019387"/>
          </a:xfrm>
          <a:prstGeom prst="rect">
            <a:avLst/>
          </a:prstGeom>
        </p:spPr>
      </p:pic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647526" y="698817"/>
            <a:ext cx="9732846" cy="988332"/>
          </a:xfrm>
        </p:spPr>
        <p:txBody>
          <a:bodyPr/>
          <a:lstStyle/>
          <a:p>
            <a:r>
              <a:rPr lang="fr-FR" dirty="0" smtClean="0"/>
              <a:t>Etude de cas &amp; analyse didactique</a:t>
            </a:r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7891227" y="5515501"/>
            <a:ext cx="3765774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12H20 : fin !</a:t>
            </a:r>
          </a:p>
          <a:p>
            <a:pPr algn="ctr"/>
            <a:r>
              <a:rPr lang="fr-FR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30 mn en plénière</a:t>
            </a:r>
            <a:endParaRPr lang="fr-FR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0556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90560" y="2260632"/>
            <a:ext cx="4351025" cy="3117848"/>
          </a:xfrm>
        </p:spPr>
        <p:txBody>
          <a:bodyPr/>
          <a:lstStyle/>
          <a:p>
            <a:r>
              <a:rPr lang="fr-FR" dirty="0" smtClean="0"/>
              <a:t>Le </a:t>
            </a:r>
            <a:r>
              <a:rPr lang="fr-FR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modèle de KOLB </a:t>
            </a:r>
            <a:r>
              <a:rPr lang="fr-FR" dirty="0" smtClean="0"/>
              <a:t>peut être intéressant … </a:t>
            </a:r>
            <a:br>
              <a:rPr lang="fr-FR" dirty="0" smtClean="0"/>
            </a:br>
            <a:r>
              <a:rPr lang="fr-FR" dirty="0" smtClean="0"/>
              <a:t>// réflexivité de l’écrit pro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r="3404"/>
          <a:stretch/>
        </p:blipFill>
        <p:spPr>
          <a:xfrm>
            <a:off x="6591835" y="0"/>
            <a:ext cx="5346880" cy="6857999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584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Pause REPAS 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 smtClean="0"/>
              <a:t>Retour a 13H30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7965" t="14213" b="5698"/>
          <a:stretch/>
        </p:blipFill>
        <p:spPr>
          <a:xfrm>
            <a:off x="6219632" y="798491"/>
            <a:ext cx="3980435" cy="5241702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02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48329" y="2354753"/>
            <a:ext cx="5466104" cy="3144526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À partir de votre expérience</a:t>
            </a:r>
          </a:p>
          <a:p>
            <a:pPr lvl="1"/>
            <a:r>
              <a:rPr lang="fr-FR" sz="1800" dirty="0"/>
              <a:t>Contexte et enjeux d’une mission de formation</a:t>
            </a:r>
          </a:p>
          <a:p>
            <a:pPr lvl="1"/>
            <a:r>
              <a:rPr lang="fr-FR" sz="1800" dirty="0"/>
              <a:t>Objectifs</a:t>
            </a:r>
          </a:p>
          <a:p>
            <a:pPr lvl="1"/>
            <a:r>
              <a:rPr lang="fr-FR" sz="1800" dirty="0"/>
              <a:t>« J’ai fait » = activités menées</a:t>
            </a:r>
          </a:p>
          <a:p>
            <a:pPr lvl="1"/>
            <a:r>
              <a:rPr lang="fr-FR" sz="1800" dirty="0"/>
              <a:t>Résultats obtenus</a:t>
            </a:r>
          </a:p>
          <a:p>
            <a:pPr lvl="1"/>
            <a:r>
              <a:rPr lang="fr-FR" sz="1800" dirty="0"/>
              <a:t>Compétences : efficacités qui m’ont été reconnues (et par qui</a:t>
            </a:r>
            <a:r>
              <a:rPr lang="fr-FR" sz="1800" dirty="0" smtClean="0"/>
              <a:t>)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4194" y="957327"/>
            <a:ext cx="9276933" cy="706964"/>
          </a:xfrm>
        </p:spPr>
        <p:txBody>
          <a:bodyPr/>
          <a:lstStyle/>
          <a:p>
            <a:r>
              <a:rPr lang="fr-FR" dirty="0" smtClean="0"/>
              <a:t>Retours sur vos badges de compétences (suite - 2 volontaires)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0562651" y="191217"/>
            <a:ext cx="461665" cy="770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30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2"/>
          <a:srcRect l="5123" r="2210"/>
          <a:stretch/>
        </p:blipFill>
        <p:spPr>
          <a:xfrm>
            <a:off x="6375042" y="2317157"/>
            <a:ext cx="5254580" cy="444425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29" y="5151549"/>
            <a:ext cx="1514743" cy="16499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21221599">
            <a:off x="2101006" y="5499466"/>
            <a:ext cx="4782078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2800" b="1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5 mn : écrire – synthétiser</a:t>
            </a:r>
          </a:p>
          <a:p>
            <a:pPr algn="ctr"/>
            <a:r>
              <a:rPr lang="fr-FR" sz="2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10 mn de temps de parole</a:t>
            </a:r>
            <a:endParaRPr lang="fr-FR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999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7" y="560982"/>
            <a:ext cx="11629622" cy="618754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7577" y="0"/>
            <a:ext cx="9076524" cy="5847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fr-FR" sz="3200" b="1" cap="none" spc="0" dirty="0" smtClean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Rappel : Les besoins de l’adulte en formation</a:t>
            </a:r>
            <a:endParaRPr lang="fr-FR" sz="3200" b="1" cap="none" spc="0" dirty="0">
              <a:ln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2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besoins fondamentaux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1800" dirty="0" smtClean="0"/>
              <a:t>Réfléchir la formation et les situations de formation </a:t>
            </a:r>
            <a:endParaRPr lang="fr-FR" sz="18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971" y="450761"/>
            <a:ext cx="7083381" cy="588564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5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ATELIER : Préparons l’écrit BC2 !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00034" y="1447799"/>
            <a:ext cx="6168980" cy="4875727"/>
          </a:xfrm>
        </p:spPr>
        <p:txBody>
          <a:bodyPr/>
          <a:lstStyle/>
          <a:p>
            <a:pPr marL="0" indent="0">
              <a:buNone/>
            </a:pPr>
            <a:r>
              <a:rPr lang="fr-FR" sz="24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PARTAGES &amp; RETOURS D’EXPERIENCE :</a:t>
            </a:r>
          </a:p>
          <a:p>
            <a:r>
              <a:rPr lang="fr-FR" b="1" dirty="0" smtClean="0"/>
              <a:t>1</a:t>
            </a:r>
            <a:r>
              <a:rPr lang="fr-FR" b="1" baseline="30000" dirty="0" smtClean="0"/>
              <a:t>er</a:t>
            </a:r>
            <a:r>
              <a:rPr lang="fr-FR" b="1" dirty="0" smtClean="0"/>
              <a:t> temps – </a:t>
            </a:r>
            <a:r>
              <a:rPr lang="fr-FR" b="1" i="1" dirty="0" smtClean="0"/>
              <a:t>individuellement</a:t>
            </a:r>
            <a:r>
              <a:rPr lang="fr-FR" b="1" dirty="0" smtClean="0"/>
              <a:t> </a:t>
            </a:r>
            <a:r>
              <a:rPr lang="fr-FR" dirty="0" smtClean="0">
                <a:solidFill>
                  <a:schemeClr val="accent1"/>
                </a:solidFill>
              </a:rPr>
              <a:t>(5 mn) </a:t>
            </a:r>
            <a:r>
              <a:rPr lang="fr-FR" dirty="0" smtClean="0"/>
              <a:t>: poser par écrit les grandes lignes (QQOQCP)</a:t>
            </a:r>
          </a:p>
          <a:p>
            <a:r>
              <a:rPr lang="fr-FR" b="1" dirty="0" smtClean="0"/>
              <a:t>2</a:t>
            </a:r>
            <a:r>
              <a:rPr lang="fr-FR" b="1" baseline="30000" dirty="0" smtClean="0"/>
              <a:t>ème</a:t>
            </a:r>
            <a:r>
              <a:rPr lang="fr-FR" b="1" dirty="0" smtClean="0"/>
              <a:t> temps – </a:t>
            </a:r>
            <a:r>
              <a:rPr lang="fr-FR" b="1" i="1" dirty="0" smtClean="0"/>
              <a:t>tour de table </a:t>
            </a:r>
            <a:r>
              <a:rPr lang="fr-FR" dirty="0" smtClean="0">
                <a:solidFill>
                  <a:schemeClr val="accent1"/>
                </a:solidFill>
              </a:rPr>
              <a:t>(3 mn par participant)</a:t>
            </a:r>
            <a:r>
              <a:rPr lang="fr-FR" dirty="0" smtClean="0"/>
              <a:t> : présentation orale et synthétique</a:t>
            </a:r>
          </a:p>
          <a:p>
            <a:r>
              <a:rPr lang="fr-FR" b="1" dirty="0" smtClean="0"/>
              <a:t>3</a:t>
            </a:r>
            <a:r>
              <a:rPr lang="fr-FR" b="1" baseline="30000" dirty="0" smtClean="0"/>
              <a:t>ème</a:t>
            </a:r>
            <a:r>
              <a:rPr lang="fr-FR" b="1" dirty="0" smtClean="0"/>
              <a:t> temps – </a:t>
            </a:r>
            <a:r>
              <a:rPr lang="fr-FR" b="1" i="1" dirty="0" smtClean="0"/>
              <a:t>plénière</a:t>
            </a:r>
            <a:r>
              <a:rPr lang="fr-FR" b="1" dirty="0" smtClean="0"/>
              <a:t> </a:t>
            </a:r>
            <a:r>
              <a:rPr lang="fr-FR" dirty="0" smtClean="0">
                <a:solidFill>
                  <a:schemeClr val="accent1"/>
                </a:solidFill>
              </a:rPr>
              <a:t>(5 mn) </a:t>
            </a:r>
            <a:r>
              <a:rPr lang="fr-FR" dirty="0" smtClean="0"/>
              <a:t>: choix par vote de 3 situations à approfondir avec son « auteur » 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fr-FR" sz="1800" dirty="0" smtClean="0"/>
              <a:t>Décrire et analyser une situation de formation </a:t>
            </a:r>
          </a:p>
          <a:p>
            <a:pPr marL="285750" indent="-285750">
              <a:buFontTx/>
              <a:buChar char="-"/>
            </a:pPr>
            <a:r>
              <a:rPr lang="fr-FR" sz="1800" dirty="0" smtClean="0"/>
              <a:t>Observée</a:t>
            </a:r>
          </a:p>
          <a:p>
            <a:pPr marL="285750" indent="-285750">
              <a:buFontTx/>
              <a:buChar char="-"/>
            </a:pPr>
            <a:r>
              <a:rPr lang="fr-FR" sz="1800" dirty="0" smtClean="0"/>
              <a:t>Ou mise en œuvre </a:t>
            </a:r>
            <a:endParaRPr lang="fr-FR" sz="18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l="4548" t="3715" r="4356" b="5950"/>
          <a:stretch/>
        </p:blipFill>
        <p:spPr>
          <a:xfrm>
            <a:off x="5389272" y="368120"/>
            <a:ext cx="2047741" cy="199622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049" y="4945487"/>
            <a:ext cx="3291089" cy="173864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0562651" y="191217"/>
            <a:ext cx="461665" cy="770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45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24253" y="909190"/>
            <a:ext cx="2129109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13h40 </a:t>
            </a:r>
          </a:p>
          <a:p>
            <a:pPr algn="ctr"/>
            <a:r>
              <a:rPr lang="fr-FR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à 14h30</a:t>
            </a:r>
            <a:endParaRPr lang="fr-FR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54955" y="1069423"/>
            <a:ext cx="8825658" cy="2677648"/>
          </a:xfrm>
        </p:spPr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Travail en groupes en autonomie jusqu’à 15h45 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Pause incluse – 15 mn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5" y="3831515"/>
            <a:ext cx="8825658" cy="861420"/>
          </a:xfrm>
        </p:spPr>
        <p:txBody>
          <a:bodyPr/>
          <a:lstStyle/>
          <a:p>
            <a:pPr algn="r"/>
            <a:r>
              <a:rPr lang="fr-FR" dirty="0" smtClean="0"/>
              <a:t>Retour a 15H45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 rot="21291516">
            <a:off x="1495201" y="4594317"/>
            <a:ext cx="609170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32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2-3 pages à envoyer à CHANTAL </a:t>
            </a:r>
            <a:endParaRPr lang="fr-FR" sz="32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 rot="21145828">
            <a:off x="5197926" y="5387348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  <a:hlinkClick r:id="rId2"/>
              </a:rPr>
              <a:t>chantalfleurot@orange.fr</a:t>
            </a:r>
            <a:r>
              <a:rPr lang="fr-FR" dirty="0" smtClean="0">
                <a:solidFill>
                  <a:srgbClr val="00B0F0"/>
                </a:solidFill>
              </a:rPr>
              <a:t> 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2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ATELIER : Préparons l’écrit BC2 ! 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00034" y="1447799"/>
            <a:ext cx="5286721" cy="4875727"/>
          </a:xfrm>
        </p:spPr>
        <p:txBody>
          <a:bodyPr/>
          <a:lstStyle/>
          <a:p>
            <a:pPr marL="0" indent="0">
              <a:buNone/>
            </a:pPr>
            <a:r>
              <a:rPr lang="fr-FR" sz="2000" b="1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3 groupes d’analyse et d’écriture:</a:t>
            </a:r>
          </a:p>
          <a:p>
            <a:r>
              <a:rPr lang="fr-FR" b="1" dirty="0" smtClean="0"/>
              <a:t>1</a:t>
            </a:r>
            <a:r>
              <a:rPr lang="fr-FR" b="1" baseline="30000" dirty="0" smtClean="0"/>
              <a:t>er</a:t>
            </a:r>
            <a:r>
              <a:rPr lang="fr-FR" b="1" dirty="0" smtClean="0"/>
              <a:t> temps </a:t>
            </a:r>
            <a:r>
              <a:rPr lang="fr-FR" dirty="0" smtClean="0"/>
              <a:t>: réutiliser la grille du matin (étude de cas) et l’utiliser pour décrire la situation de formation // références théoriques </a:t>
            </a:r>
          </a:p>
          <a:p>
            <a:r>
              <a:rPr lang="fr-FR" b="1" dirty="0" smtClean="0"/>
              <a:t>2</a:t>
            </a:r>
            <a:r>
              <a:rPr lang="fr-FR" b="1" baseline="30000" dirty="0" smtClean="0"/>
              <a:t>ème</a:t>
            </a:r>
            <a:r>
              <a:rPr lang="fr-FR" b="1" dirty="0" smtClean="0"/>
              <a:t> temps </a:t>
            </a:r>
            <a:r>
              <a:rPr lang="fr-FR" dirty="0" smtClean="0"/>
              <a:t>: trouver un titre ; formuler une problématique ; écrire une introduction </a:t>
            </a:r>
          </a:p>
          <a:p>
            <a:r>
              <a:rPr lang="fr-FR" b="1" dirty="0" smtClean="0"/>
              <a:t>3</a:t>
            </a:r>
            <a:r>
              <a:rPr lang="fr-FR" b="1" baseline="30000" dirty="0" smtClean="0"/>
              <a:t>ème</a:t>
            </a:r>
            <a:r>
              <a:rPr lang="fr-FR" b="1" dirty="0" smtClean="0"/>
              <a:t> temps </a:t>
            </a:r>
            <a:r>
              <a:rPr lang="fr-FR" dirty="0" smtClean="0"/>
              <a:t>: critique  = repérage des points d’appui et points à améliorer dans la situation + écrire la synthèse </a:t>
            </a:r>
            <a:r>
              <a:rPr lang="fr-FR" dirty="0"/>
              <a:t>avec pistes d’évolution possibles </a:t>
            </a:r>
          </a:p>
          <a:p>
            <a:r>
              <a:rPr lang="fr-FR" b="1" dirty="0" smtClean="0"/>
              <a:t>4</a:t>
            </a:r>
            <a:r>
              <a:rPr lang="fr-FR" b="1" baseline="30000" dirty="0" smtClean="0"/>
              <a:t>ème</a:t>
            </a:r>
            <a:r>
              <a:rPr lang="fr-FR" b="1" dirty="0" smtClean="0"/>
              <a:t> temps </a:t>
            </a:r>
            <a:r>
              <a:rPr lang="fr-FR" dirty="0" smtClean="0"/>
              <a:t>: écrire une conclusion</a:t>
            </a:r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Décrire et analyser une situation de formation 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Observée</a:t>
            </a:r>
          </a:p>
          <a:p>
            <a:pPr marL="285750" indent="-285750">
              <a:buFontTx/>
              <a:buChar char="-"/>
            </a:pPr>
            <a:r>
              <a:rPr lang="fr-FR" sz="1800" dirty="0" smtClean="0">
                <a:solidFill>
                  <a:schemeClr val="bg2">
                    <a:lumMod val="50000"/>
                  </a:schemeClr>
                </a:solidFill>
              </a:rPr>
              <a:t>Ou mise en œuvre </a:t>
            </a:r>
          </a:p>
          <a:p>
            <a:r>
              <a:rPr lang="fr-FR" sz="1800" dirty="0" smtClean="0"/>
              <a:t>Produire un support écrit qui en fasse l’analyse et propose des ajustements ou évolutions</a:t>
            </a:r>
            <a:endParaRPr lang="fr-FR" sz="1800" dirty="0"/>
          </a:p>
        </p:txBody>
      </p:sp>
      <p:sp>
        <p:nvSpPr>
          <p:cNvPr id="7" name="ZoneTexte 6"/>
          <p:cNvSpPr txBox="1"/>
          <p:nvPr/>
        </p:nvSpPr>
        <p:spPr>
          <a:xfrm>
            <a:off x="10562651" y="279383"/>
            <a:ext cx="461665" cy="682238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1 h15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2976" y="512428"/>
            <a:ext cx="2129109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 14h30 </a:t>
            </a:r>
          </a:p>
          <a:p>
            <a:pPr algn="ctr"/>
            <a:r>
              <a:rPr lang="fr-FR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à 15h45</a:t>
            </a:r>
            <a:endParaRPr lang="fr-FR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 rot="21291516">
            <a:off x="5822503" y="5736398"/>
            <a:ext cx="609170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fr-FR" sz="28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2-3 pages à envoyer à CHANTAL </a:t>
            </a:r>
            <a:endParaRPr lang="fr-FR" sz="28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6755" y="1762663"/>
            <a:ext cx="1805245" cy="378881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3441" y="0"/>
            <a:ext cx="2773314" cy="175351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21145828">
            <a:off x="8430523" y="6130023"/>
            <a:ext cx="3097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00B0F0"/>
                </a:solidFill>
                <a:hlinkClick r:id="rId4"/>
              </a:rPr>
              <a:t>chantalfleurot@orange.fr</a:t>
            </a:r>
            <a:r>
              <a:rPr lang="fr-FR" dirty="0" smtClean="0">
                <a:solidFill>
                  <a:srgbClr val="00B0F0"/>
                </a:solidFill>
              </a:rPr>
              <a:t> </a:t>
            </a:r>
            <a:endParaRPr lang="fr-FR" dirty="0">
              <a:solidFill>
                <a:srgbClr val="00B0F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056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1218" y="750346"/>
            <a:ext cx="8761413" cy="706964"/>
          </a:xfrm>
        </p:spPr>
        <p:txBody>
          <a:bodyPr/>
          <a:lstStyle/>
          <a:p>
            <a:r>
              <a:rPr lang="fr-FR" dirty="0" smtClean="0"/>
              <a:t>Analyse du vécu de l’atelier d’écriture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21217" y="2962141"/>
            <a:ext cx="6310647" cy="3400022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 fontScale="85000" lnSpcReduction="10000"/>
          </a:bodyPr>
          <a:lstStyle/>
          <a:p>
            <a:r>
              <a:rPr lang="fr-FR" sz="2400" b="1" i="1" dirty="0" smtClean="0">
                <a:solidFill>
                  <a:schemeClr val="accent3">
                    <a:lumMod val="50000"/>
                  </a:schemeClr>
                </a:solidFill>
              </a:rPr>
              <a:t>QUESTION CENTRALE : comment a fonctionné ce travail d’écriture en groupes ? 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Comment </a:t>
            </a:r>
            <a:r>
              <a:rPr lang="fr-FR" sz="2400" dirty="0"/>
              <a:t>vous sentez-vous </a:t>
            </a:r>
            <a:r>
              <a:rPr lang="fr-FR" sz="2400" dirty="0" smtClean="0"/>
              <a:t>après cet atelier d’écriture en groupe?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Quelles modalités de travail le groupe a-t-il mis en œuvre pour arriver à l’objectif ? Ce qui a bien fonctionné / ce qui a été difficile ou « frein »</a:t>
            </a:r>
          </a:p>
          <a:p>
            <a:pPr marL="457200" indent="-457200">
              <a:buFont typeface="+mj-lt"/>
              <a:buAutoNum type="arabicPeriod"/>
            </a:pPr>
            <a:r>
              <a:rPr lang="fr-FR" sz="2400" dirty="0" smtClean="0"/>
              <a:t>Qu’est-ce que ce travail vous a apporté ? En quoi vous a-t-il enrichi ?</a:t>
            </a:r>
            <a:endParaRPr lang="fr-FR" sz="24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547797" y="333424"/>
            <a:ext cx="461665" cy="770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2">
                    <a:lumMod val="75000"/>
                  </a:schemeClr>
                </a:solidFill>
              </a:rPr>
              <a:t>20 mn</a:t>
            </a:r>
            <a:endParaRPr lang="fr-FR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126" y="1499568"/>
            <a:ext cx="1771263" cy="132844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81142" y="1499568"/>
            <a:ext cx="3013967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</a:t>
            </a:r>
          </a:p>
          <a:p>
            <a:pPr algn="ctr"/>
            <a:r>
              <a:rPr lang="fr-FR" sz="32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15h45 à 16h00</a:t>
            </a:r>
            <a:endParaRPr lang="fr-FR" sz="3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1369" y="1844635"/>
            <a:ext cx="3822523" cy="4517528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951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/>
            </a:r>
            <a:br>
              <a:rPr lang="fr-FR" dirty="0" smtClean="0"/>
            </a:b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b="1" dirty="0" smtClean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Abstract sur la didactique pro</a:t>
            </a:r>
            <a:r>
              <a:rPr lang="fr-FR" dirty="0"/>
              <a:t/>
            </a:r>
            <a:br>
              <a:rPr lang="fr-FR" dirty="0"/>
            </a:br>
            <a:r>
              <a:rPr lang="fr-FR" sz="4000" dirty="0" smtClean="0"/>
              <a:t>Georges : 45’-1h</a:t>
            </a:r>
            <a:endParaRPr lang="fr-FR" sz="40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r"/>
            <a:r>
              <a:rPr lang="fr-FR" sz="2400" b="1" dirty="0" smtClean="0"/>
              <a:t>16h10- 16H50</a:t>
            </a:r>
            <a:endParaRPr lang="fr-FR" sz="2400" b="1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72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74628" y="749564"/>
            <a:ext cx="8761413" cy="706964"/>
          </a:xfrm>
        </p:spPr>
        <p:txBody>
          <a:bodyPr/>
          <a:lstStyle/>
          <a:p>
            <a:r>
              <a:rPr lang="fr-FR" dirty="0"/>
              <a:t>Jeudi soir : 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évaluation </a:t>
            </a:r>
            <a:r>
              <a:rPr lang="fr-FR" dirty="0"/>
              <a:t>à chaud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7883" y="2665928"/>
            <a:ext cx="4224269" cy="3400022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fr-FR" sz="2400" b="1" i="1" dirty="0" smtClean="0">
                <a:solidFill>
                  <a:schemeClr val="accent3">
                    <a:lumMod val="50000"/>
                  </a:schemeClr>
                </a:solidFill>
              </a:rPr>
              <a:t>ARBRE DES APPRENTISSAGES : « où en êtes-vous rendus » ce soir ? </a:t>
            </a:r>
          </a:p>
          <a:p>
            <a:r>
              <a:rPr lang="fr-FR" sz="2400" dirty="0"/>
              <a:t>Comment vous sentez-vous (certitudes, connaissances, </a:t>
            </a:r>
            <a:r>
              <a:rPr lang="fr-FR" sz="2400" dirty="0" smtClean="0"/>
              <a:t>interrogations)au moment d’achever cette session de formation ?</a:t>
            </a:r>
          </a:p>
          <a:p>
            <a:r>
              <a:rPr lang="fr-FR" sz="2400" dirty="0" smtClean="0"/>
              <a:t>Chacun se place sur l’arbre et explicite son choix </a:t>
            </a:r>
            <a:r>
              <a:rPr lang="fr-FR" sz="2400" dirty="0" smtClean="0">
                <a:sym typeface="Wingdings" panose="05000000000000000000" pitchFamily="2" charset="2"/>
              </a:rPr>
              <a:t> </a:t>
            </a:r>
            <a:r>
              <a:rPr lang="fr-FR" sz="2400" i="1" dirty="0" smtClean="0">
                <a:sym typeface="Wingdings" panose="05000000000000000000" pitchFamily="2" charset="2"/>
              </a:rPr>
              <a:t>tour de table</a:t>
            </a:r>
            <a:endParaRPr lang="fr-FR" sz="24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586433" y="0"/>
            <a:ext cx="430887" cy="74956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15  mn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8517" y="749564"/>
            <a:ext cx="6645500" cy="602104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85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1218" y="750346"/>
            <a:ext cx="8761413" cy="706964"/>
          </a:xfrm>
        </p:spPr>
        <p:txBody>
          <a:bodyPr/>
          <a:lstStyle/>
          <a:p>
            <a:r>
              <a:rPr lang="fr-FR" dirty="0" smtClean="0"/>
              <a:t>Travail d’intersession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7882" y="2665928"/>
            <a:ext cx="6049907" cy="3400022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3200" b="1" dirty="0" smtClean="0">
                <a:solidFill>
                  <a:schemeClr val="accent3">
                    <a:lumMod val="50000"/>
                  </a:schemeClr>
                </a:solidFill>
              </a:rPr>
              <a:t>RDV les 9 – 10 JUIN </a:t>
            </a:r>
            <a:r>
              <a:rPr lang="fr-FR" sz="3200" b="1" dirty="0" smtClean="0">
                <a:solidFill>
                  <a:schemeClr val="accent3">
                    <a:lumMod val="50000"/>
                  </a:schemeClr>
                </a:solidFill>
                <a:sym typeface="Wingdings" panose="05000000000000000000" pitchFamily="2" charset="2"/>
              </a:rPr>
              <a:t> </a:t>
            </a:r>
            <a:endParaRPr lang="fr-FR" sz="32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fr-FR" sz="2400" dirty="0" smtClean="0"/>
              <a:t>TRAVAIL DEMANDE : lire et potasser le diaporama de Georges sur 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l’EVALUATION</a:t>
            </a:r>
            <a:r>
              <a:rPr lang="fr-FR" sz="2400" dirty="0" smtClean="0"/>
              <a:t> et </a:t>
            </a:r>
            <a:r>
              <a:rPr lang="fr-FR" sz="2400" dirty="0" smtClean="0">
                <a:solidFill>
                  <a:schemeClr val="tx1"/>
                </a:solidFill>
              </a:rPr>
              <a:t>sur</a:t>
            </a:r>
            <a:r>
              <a:rPr lang="fr-FR" sz="2400" b="1" dirty="0" smtClean="0">
                <a:solidFill>
                  <a:schemeClr val="accent1">
                    <a:lumMod val="50000"/>
                  </a:schemeClr>
                </a:solidFill>
              </a:rPr>
              <a:t> LA DIDACTIQUE PRO</a:t>
            </a:r>
          </a:p>
          <a:p>
            <a:pPr marL="0" indent="0">
              <a:buNone/>
            </a:pPr>
            <a:r>
              <a:rPr lang="fr-FR" sz="2400" dirty="0" smtClean="0">
                <a:sym typeface="Wingdings" panose="05000000000000000000" pitchFamily="2" charset="2"/>
              </a:rPr>
              <a:t> réaliser une </a:t>
            </a:r>
            <a:r>
              <a:rPr lang="fr-FR" sz="2400" b="1" dirty="0" smtClean="0">
                <a:sym typeface="Wingdings" panose="05000000000000000000" pitchFamily="2" charset="2"/>
              </a:rPr>
              <a:t>fiche de questions </a:t>
            </a:r>
            <a:r>
              <a:rPr lang="fr-FR" sz="2400" dirty="0" smtClean="0">
                <a:sym typeface="Wingdings" panose="05000000000000000000" pitchFamily="2" charset="2"/>
              </a:rPr>
              <a:t>« </a:t>
            </a:r>
            <a:r>
              <a:rPr lang="fr-FR" sz="2400" i="1" dirty="0" smtClean="0">
                <a:sym typeface="Wingdings" panose="05000000000000000000" pitchFamily="2" charset="2"/>
              </a:rPr>
              <a:t>de fond</a:t>
            </a:r>
            <a:r>
              <a:rPr lang="fr-FR" sz="2400" dirty="0" smtClean="0">
                <a:sym typeface="Wingdings" panose="05000000000000000000" pitchFamily="2" charset="2"/>
              </a:rPr>
              <a:t> » et/ou « </a:t>
            </a:r>
            <a:r>
              <a:rPr lang="fr-FR" sz="2400" i="1" dirty="0" smtClean="0">
                <a:sym typeface="Wingdings" panose="05000000000000000000" pitchFamily="2" charset="2"/>
              </a:rPr>
              <a:t>pratico-pratiques</a:t>
            </a:r>
            <a:r>
              <a:rPr lang="fr-FR" sz="2400" dirty="0" smtClean="0">
                <a:sym typeface="Wingdings" panose="05000000000000000000" pitchFamily="2" charset="2"/>
              </a:rPr>
              <a:t> », notamment pour les poser à Patrick Mayen le 9 juin</a:t>
            </a:r>
          </a:p>
          <a:p>
            <a:r>
              <a:rPr lang="fr-FR" sz="2400" dirty="0" smtClean="0"/>
              <a:t>QUESTIONNAIRE Google </a:t>
            </a:r>
            <a:r>
              <a:rPr lang="fr-FR" sz="2400" dirty="0" err="1" smtClean="0"/>
              <a:t>forms</a:t>
            </a:r>
            <a:r>
              <a:rPr lang="fr-FR" sz="2400" dirty="0" smtClean="0"/>
              <a:t> de Chantal </a:t>
            </a:r>
            <a:r>
              <a:rPr lang="fr-FR" sz="1900" i="1" dirty="0" smtClean="0"/>
              <a:t>(surveillez vos mails) </a:t>
            </a:r>
          </a:p>
          <a:p>
            <a:pPr marL="0" indent="0">
              <a:buNone/>
            </a:pPr>
            <a:endParaRPr lang="fr-FR" sz="2400" i="1" dirty="0"/>
          </a:p>
        </p:txBody>
      </p:sp>
      <p:sp>
        <p:nvSpPr>
          <p:cNvPr id="5" name="ZoneTexte 4"/>
          <p:cNvSpPr txBox="1"/>
          <p:nvPr/>
        </p:nvSpPr>
        <p:spPr>
          <a:xfrm>
            <a:off x="10547797" y="57708"/>
            <a:ext cx="430887" cy="1046120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</a:rPr>
              <a:t>20-25  mn</a:t>
            </a:r>
            <a:endParaRPr lang="fr-FR" sz="16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4828" y="4084143"/>
            <a:ext cx="4315605" cy="27738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95109">
            <a:off x="6714642" y="1650300"/>
            <a:ext cx="3938451" cy="2147541"/>
          </a:xfrm>
          <a:prstGeom prst="rect">
            <a:avLst/>
          </a:prstGeom>
        </p:spPr>
      </p:pic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12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MERCI A TOUS ! </a:t>
            </a:r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9560268" cy="861420"/>
          </a:xfrm>
        </p:spPr>
        <p:txBody>
          <a:bodyPr/>
          <a:lstStyle/>
          <a:p>
            <a:pPr algn="r"/>
            <a:r>
              <a:rPr lang="fr-FR" dirty="0" smtClean="0"/>
              <a:t>Bonne continuation et a bientôt !</a:t>
            </a:r>
            <a:endParaRPr lang="fr-FR" dirty="0"/>
          </a:p>
        </p:txBody>
      </p:sp>
      <p:pic>
        <p:nvPicPr>
          <p:cNvPr id="2050" name="Picture 2" descr="Merci Mots écrits Par 3d Homme à La Mer Transparente Clip Art Libres De  Droits , Vecteurs Et Illustration. Image 3395415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7121" y="1470133"/>
            <a:ext cx="3791850" cy="2843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8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9951" y="867174"/>
            <a:ext cx="9431479" cy="987383"/>
          </a:xfrm>
        </p:spPr>
        <p:txBody>
          <a:bodyPr/>
          <a:lstStyle/>
          <a:p>
            <a:r>
              <a:rPr lang="fr-FR" dirty="0" smtClean="0"/>
              <a:t>La notion de compétences</a:t>
            </a:r>
            <a:br>
              <a:rPr lang="fr-FR" dirty="0" smtClean="0"/>
            </a:br>
            <a:r>
              <a:rPr lang="fr-FR" dirty="0" smtClean="0"/>
              <a:t>                                               </a:t>
            </a:r>
            <a:r>
              <a:rPr lang="fr-FR" sz="2000" i="1" dirty="0" smtClean="0"/>
              <a:t>de </a:t>
            </a:r>
            <a:r>
              <a:rPr lang="fr-FR" sz="2000" i="1" dirty="0"/>
              <a:t>P</a:t>
            </a:r>
            <a:r>
              <a:rPr lang="fr-FR" sz="2000" i="1" dirty="0" smtClean="0"/>
              <a:t>errenoud à Le </a:t>
            </a:r>
            <a:r>
              <a:rPr lang="fr-FR" sz="2000" i="1" dirty="0" err="1" smtClean="0"/>
              <a:t>Boterf</a:t>
            </a:r>
            <a:r>
              <a:rPr lang="fr-FR" sz="2000" i="1" dirty="0" smtClean="0"/>
              <a:t> </a:t>
            </a:r>
            <a:endParaRPr lang="fr-FR" i="1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99845" y="2395470"/>
            <a:ext cx="11094172" cy="4250029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fr-FR" sz="3600" b="1" i="1" dirty="0" smtClean="0">
                <a:solidFill>
                  <a:schemeClr val="accent3">
                    <a:lumMod val="50000"/>
                  </a:schemeClr>
                </a:solidFill>
              </a:rPr>
              <a:t>La compétence </a:t>
            </a:r>
          </a:p>
          <a:p>
            <a:pPr lvl="1"/>
            <a:r>
              <a:rPr lang="fr-FR" sz="2400" b="1" dirty="0" smtClean="0"/>
              <a:t>Capacité d’action efficace </a:t>
            </a:r>
            <a:r>
              <a:rPr lang="fr-FR" sz="2400" dirty="0" smtClean="0"/>
              <a:t>face à une 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famille de situations</a:t>
            </a:r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fr-FR" sz="2400" b="1" dirty="0" smtClean="0"/>
              <a:t>Un « savoir mobiliser » </a:t>
            </a:r>
            <a:r>
              <a:rPr lang="fr-FR" sz="2400" dirty="0" smtClean="0"/>
              <a:t>: savoirs, savoir-faire, savoir-être, schèmes d’action et d’évaluation, outils et ressources par rapport à 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des  situations complexes et inédites</a:t>
            </a:r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fr-FR" sz="2400" dirty="0" smtClean="0"/>
              <a:t>C’est un </a:t>
            </a:r>
            <a:r>
              <a:rPr lang="fr-FR" sz="2400" b="1" dirty="0" smtClean="0"/>
              <a:t>« objet de travail »</a:t>
            </a:r>
            <a:r>
              <a:rPr lang="fr-FR" sz="2400" dirty="0" smtClean="0"/>
              <a:t> et le 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</a:rPr>
              <a:t>développement de compétences est la finalité de la formation pro </a:t>
            </a:r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  <a:p>
            <a:pPr lvl="1"/>
            <a:r>
              <a:rPr lang="fr-FR" sz="2400" b="1" dirty="0" smtClean="0"/>
              <a:t>« un savoir agir en situation » // un « savoir travailler » </a:t>
            </a:r>
            <a:r>
              <a:rPr lang="fr-FR" sz="2400" dirty="0" smtClean="0">
                <a:sym typeface="Wingdings" panose="05000000000000000000" pitchFamily="2" charset="2"/>
              </a:rPr>
              <a:t> la question du professionnalisme ; parler de </a:t>
            </a:r>
            <a:r>
              <a:rPr lang="fr-FR" sz="2400" dirty="0" smtClean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professionnel compétent</a:t>
            </a:r>
            <a:endParaRPr lang="fr-FR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0562651" y="191217"/>
            <a:ext cx="461665" cy="770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10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73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9951" y="867174"/>
            <a:ext cx="9431479" cy="987383"/>
          </a:xfrm>
        </p:spPr>
        <p:txBody>
          <a:bodyPr/>
          <a:lstStyle/>
          <a:p>
            <a:r>
              <a:rPr lang="fr-FR" dirty="0" smtClean="0"/>
              <a:t>La notion de compétences</a:t>
            </a:r>
            <a:br>
              <a:rPr lang="fr-FR" dirty="0" smtClean="0"/>
            </a:br>
            <a:r>
              <a:rPr lang="fr-FR" dirty="0" smtClean="0"/>
              <a:t>                                                              </a:t>
            </a:r>
            <a:r>
              <a:rPr lang="fr-FR" sz="2000" i="1" dirty="0" smtClean="0"/>
              <a:t>Le </a:t>
            </a:r>
            <a:r>
              <a:rPr lang="fr-FR" sz="2000" i="1" dirty="0" err="1" smtClean="0"/>
              <a:t>Boterf</a:t>
            </a:r>
            <a:r>
              <a:rPr lang="fr-FR" sz="2000" i="1" dirty="0" smtClean="0"/>
              <a:t> </a:t>
            </a:r>
            <a:endParaRPr lang="fr-FR" i="1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99845" y="2395470"/>
            <a:ext cx="11094172" cy="4250029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/>
          </a:bodyPr>
          <a:lstStyle/>
          <a:p>
            <a:r>
              <a:rPr lang="fr-FR" sz="3200" b="1" i="1" dirty="0" smtClean="0">
                <a:solidFill>
                  <a:schemeClr val="accent3">
                    <a:lumMod val="50000"/>
                  </a:schemeClr>
                </a:solidFill>
              </a:rPr>
              <a:t>Être </a:t>
            </a:r>
            <a:r>
              <a:rPr lang="fr-FR" sz="3200" b="1" i="1" dirty="0">
                <a:solidFill>
                  <a:schemeClr val="accent3">
                    <a:lumMod val="50000"/>
                  </a:schemeClr>
                </a:solidFill>
              </a:rPr>
              <a:t>compétent</a:t>
            </a:r>
            <a:r>
              <a:rPr lang="fr-FR" sz="3200" i="1" dirty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fr-FR" sz="2800" dirty="0"/>
              <a:t>c’est </a:t>
            </a:r>
            <a:r>
              <a:rPr lang="fr-FR" sz="2800" b="1" dirty="0"/>
              <a:t>savoir agir </a:t>
            </a:r>
            <a:r>
              <a:rPr lang="fr-FR" sz="2800" dirty="0"/>
              <a:t>c’est-à-dire </a:t>
            </a:r>
            <a:r>
              <a:rPr lang="fr-FR" sz="2800" dirty="0">
                <a:solidFill>
                  <a:schemeClr val="accent6">
                    <a:lumMod val="50000"/>
                  </a:schemeClr>
                </a:solidFill>
              </a:rPr>
              <a:t>mettre en œuvre une pratique professionnelle pertinente pour gérer une situation</a:t>
            </a:r>
            <a:r>
              <a:rPr lang="fr-FR" sz="2800" dirty="0"/>
              <a:t> en mobilisant dans cette pratique </a:t>
            </a:r>
            <a:r>
              <a:rPr lang="fr-FR" sz="2800" dirty="0">
                <a:solidFill>
                  <a:schemeClr val="accent2"/>
                </a:solidFill>
              </a:rPr>
              <a:t>une combinatoire appropriée de ressources</a:t>
            </a:r>
            <a:r>
              <a:rPr lang="fr-FR" sz="2800" dirty="0"/>
              <a:t> internes (ou personnelles) et externes (banques de données, personnes ressources…)</a:t>
            </a:r>
          </a:p>
          <a:p>
            <a:r>
              <a:rPr lang="fr-FR" sz="3200" b="1" i="1" dirty="0">
                <a:solidFill>
                  <a:schemeClr val="accent3">
                    <a:lumMod val="50000"/>
                  </a:schemeClr>
                </a:solidFill>
              </a:rPr>
              <a:t>Avoir des compétences,</a:t>
            </a:r>
            <a:r>
              <a:rPr lang="fr-FR" sz="2800" dirty="0"/>
              <a:t> c’est </a:t>
            </a:r>
            <a:r>
              <a:rPr lang="fr-FR" sz="2800" b="1" dirty="0"/>
              <a:t>avoir des ressources </a:t>
            </a:r>
            <a:r>
              <a:rPr lang="fr-FR" sz="2800" dirty="0"/>
              <a:t>(connaissances, habiletés, aptitudes, capacités émotionnelles…) </a:t>
            </a:r>
            <a:r>
              <a:rPr lang="fr-FR" sz="2800" b="1" dirty="0"/>
              <a:t>pour agir avec compétence</a:t>
            </a:r>
            <a:r>
              <a:rPr lang="fr-FR" sz="2800" dirty="0" smtClean="0"/>
              <a:t>.</a:t>
            </a:r>
            <a:endParaRPr lang="fr-FR" sz="2800" dirty="0"/>
          </a:p>
        </p:txBody>
      </p:sp>
      <p:sp>
        <p:nvSpPr>
          <p:cNvPr id="5" name="ZoneTexte 4"/>
          <p:cNvSpPr txBox="1"/>
          <p:nvPr/>
        </p:nvSpPr>
        <p:spPr>
          <a:xfrm>
            <a:off x="10562651" y="191217"/>
            <a:ext cx="461665" cy="770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10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269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844" y="961621"/>
            <a:ext cx="8761413" cy="706964"/>
          </a:xfrm>
        </p:spPr>
        <p:txBody>
          <a:bodyPr/>
          <a:lstStyle/>
          <a:p>
            <a:r>
              <a:rPr lang="fr-FR" dirty="0" smtClean="0"/>
              <a:t>L’écrit BC2 : faisons le point…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99844" y="2550018"/>
            <a:ext cx="7488087" cy="4069722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ATELIER : en quoi consiste l’écrit BC2 ?</a:t>
            </a:r>
          </a:p>
          <a:p>
            <a:r>
              <a:rPr lang="fr-FR" sz="2400" b="1" dirty="0" smtClean="0"/>
              <a:t>1</a:t>
            </a:r>
            <a:r>
              <a:rPr lang="fr-FR" sz="2400" b="1" baseline="30000" dirty="0" smtClean="0"/>
              <a:t>er</a:t>
            </a:r>
            <a:r>
              <a:rPr lang="fr-FR" sz="2400" b="1" dirty="0" smtClean="0"/>
              <a:t> temps </a:t>
            </a:r>
            <a:r>
              <a:rPr lang="fr-FR" sz="2400" dirty="0" smtClean="0"/>
              <a:t>– </a:t>
            </a:r>
            <a:r>
              <a:rPr lang="fr-FR" sz="2400" b="1" dirty="0" smtClean="0"/>
              <a:t>individuel </a:t>
            </a:r>
            <a:r>
              <a:rPr lang="fr-FR" sz="2400" dirty="0" smtClean="0"/>
              <a:t>: répondez à la question ci-dessus (5 mn)</a:t>
            </a:r>
          </a:p>
          <a:p>
            <a:r>
              <a:rPr lang="fr-FR" sz="2400" b="1" dirty="0" smtClean="0"/>
              <a:t>2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temps </a:t>
            </a:r>
            <a:r>
              <a:rPr lang="fr-FR" sz="2400" dirty="0" smtClean="0"/>
              <a:t>– en </a:t>
            </a:r>
            <a:r>
              <a:rPr lang="fr-FR" sz="2400" b="1" dirty="0" smtClean="0"/>
              <a:t>3 groupes différenciés </a:t>
            </a:r>
            <a:r>
              <a:rPr lang="fr-FR" sz="2400" dirty="0" smtClean="0"/>
              <a:t>(20 mn)</a:t>
            </a:r>
          </a:p>
          <a:p>
            <a:pPr lvl="1"/>
            <a:r>
              <a:rPr lang="fr-FR" sz="2000" dirty="0" smtClean="0"/>
              <a:t>GP 1 – </a:t>
            </a:r>
            <a:r>
              <a:rPr lang="fr-FR" sz="2000" dirty="0" smtClean="0">
                <a:solidFill>
                  <a:srgbClr val="7030A0"/>
                </a:solidFill>
              </a:rPr>
              <a:t>question : </a:t>
            </a:r>
            <a:r>
              <a:rPr lang="fr-FR" sz="2000" i="1" dirty="0" smtClean="0">
                <a:solidFill>
                  <a:srgbClr val="7030A0"/>
                </a:solidFill>
              </a:rPr>
              <a:t>que faut-il faire et produire pour le BC2 (le fond, le contenu) ?</a:t>
            </a:r>
          </a:p>
          <a:p>
            <a:pPr lvl="1"/>
            <a:r>
              <a:rPr lang="fr-FR" sz="2200" dirty="0" smtClean="0"/>
              <a:t>GP 2 – </a:t>
            </a:r>
            <a:r>
              <a:rPr lang="fr-FR" sz="2200" dirty="0" smtClean="0">
                <a:solidFill>
                  <a:schemeClr val="accent3"/>
                </a:solidFill>
              </a:rPr>
              <a:t>questions : </a:t>
            </a:r>
            <a:r>
              <a:rPr lang="fr-FR" sz="2200" i="1" dirty="0" smtClean="0">
                <a:solidFill>
                  <a:schemeClr val="accent3"/>
                </a:solidFill>
              </a:rPr>
              <a:t>Comment s’y prendre ? À partir de quel « matériau » ? Et</a:t>
            </a:r>
            <a:r>
              <a:rPr lang="fr-FR" sz="2200" dirty="0" smtClean="0">
                <a:solidFill>
                  <a:schemeClr val="accent3"/>
                </a:solidFill>
              </a:rPr>
              <a:t> </a:t>
            </a:r>
            <a:r>
              <a:rPr lang="fr-FR" sz="2200" i="1" dirty="0" smtClean="0">
                <a:solidFill>
                  <a:schemeClr val="accent3"/>
                </a:solidFill>
              </a:rPr>
              <a:t>quelle forme est attendue ?</a:t>
            </a:r>
          </a:p>
          <a:p>
            <a:pPr lvl="1"/>
            <a:r>
              <a:rPr lang="fr-FR" sz="2200" dirty="0" smtClean="0"/>
              <a:t>GP3 – </a:t>
            </a:r>
            <a:r>
              <a:rPr lang="fr-FR" sz="2200" dirty="0" smtClean="0">
                <a:solidFill>
                  <a:schemeClr val="accent2"/>
                </a:solidFill>
              </a:rPr>
              <a:t>question : </a:t>
            </a:r>
            <a:r>
              <a:rPr lang="fr-FR" sz="2200" i="1" dirty="0" smtClean="0">
                <a:solidFill>
                  <a:schemeClr val="accent2"/>
                </a:solidFill>
              </a:rPr>
              <a:t>quels critères d’évaluation et basés sur quoi ? </a:t>
            </a:r>
          </a:p>
          <a:p>
            <a:r>
              <a:rPr lang="fr-FR" sz="2400" b="1" dirty="0" smtClean="0"/>
              <a:t>3</a:t>
            </a:r>
            <a:r>
              <a:rPr lang="fr-FR" sz="2400" b="1" baseline="30000" dirty="0" smtClean="0"/>
              <a:t>ème</a:t>
            </a:r>
            <a:r>
              <a:rPr lang="fr-FR" sz="2400" b="1" dirty="0" smtClean="0"/>
              <a:t> temps </a:t>
            </a:r>
            <a:r>
              <a:rPr lang="fr-FR" sz="2400" dirty="0" smtClean="0"/>
              <a:t>– retours en </a:t>
            </a:r>
            <a:r>
              <a:rPr lang="fr-FR" sz="2400" b="1" dirty="0" smtClean="0"/>
              <a:t>plénière</a:t>
            </a:r>
            <a:r>
              <a:rPr lang="fr-FR" sz="2400" dirty="0" smtClean="0"/>
              <a:t> : 1 </a:t>
            </a:r>
            <a:r>
              <a:rPr lang="fr-FR" sz="2400" b="1" dirty="0" smtClean="0"/>
              <a:t>rapporteur</a:t>
            </a:r>
            <a:r>
              <a:rPr lang="fr-FR" sz="2400" dirty="0" smtClean="0"/>
              <a:t> par groupe avec 1 synthèse sur paperboard (20 mn)</a:t>
            </a:r>
            <a:endParaRPr lang="fr-FR" sz="2400" dirty="0"/>
          </a:p>
        </p:txBody>
      </p:sp>
      <p:sp>
        <p:nvSpPr>
          <p:cNvPr id="5" name="ZoneTexte 4"/>
          <p:cNvSpPr txBox="1"/>
          <p:nvPr/>
        </p:nvSpPr>
        <p:spPr>
          <a:xfrm>
            <a:off x="10562651" y="191217"/>
            <a:ext cx="461665" cy="77040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45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2615" y="2833352"/>
            <a:ext cx="3220959" cy="3078051"/>
          </a:xfrm>
          <a:prstGeom prst="rect">
            <a:avLst/>
          </a:prstGeom>
        </p:spPr>
      </p:pic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5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ATELIER : en quoi consiste l’écrit BC2 </a:t>
            </a:r>
            <a:r>
              <a:rPr lang="fr-FR" b="1" i="1" dirty="0" smtClean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fr-FR" sz="2400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GP 1 – question : </a:t>
            </a:r>
            <a:r>
              <a:rPr lang="fr-FR" sz="2400" i="1" dirty="0">
                <a:solidFill>
                  <a:schemeClr val="accent5">
                    <a:lumMod val="40000"/>
                    <a:lumOff val="60000"/>
                  </a:schemeClr>
                </a:solidFill>
              </a:rPr>
              <a:t>que faut-il faire et produire pour le BC2 (le fond, le contenu) ?</a:t>
            </a:r>
          </a:p>
          <a:p>
            <a:endParaRPr lang="fr-FR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3884" y="502276"/>
            <a:ext cx="5090584" cy="5885645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65626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ATELIER : en quoi consiste l’écrit BC2 </a:t>
            </a:r>
            <a:r>
              <a:rPr lang="fr-FR" b="1" i="1" dirty="0" smtClean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54954" y="3657599"/>
            <a:ext cx="3859212" cy="1996225"/>
          </a:xfrm>
        </p:spPr>
        <p:txBody>
          <a:bodyPr>
            <a:noAutofit/>
          </a:bodyPr>
          <a:lstStyle/>
          <a:p>
            <a:pPr lvl="1"/>
            <a:r>
              <a:rPr lang="fr-FR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GP 2 – questions : </a:t>
            </a:r>
            <a:r>
              <a:rPr lang="fr-FR" sz="2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Comment s’y prendre ? À partir de quel « matériau » ? Et</a:t>
            </a:r>
            <a:r>
              <a:rPr lang="fr-FR" sz="22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2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quelle forme est attendue 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5110" y="1159099"/>
            <a:ext cx="6931294" cy="4945487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135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i="1" dirty="0">
                <a:solidFill>
                  <a:schemeClr val="bg1"/>
                </a:solidFill>
              </a:rPr>
              <a:t>ATELIER : en quoi consiste l’écrit BC2 </a:t>
            </a:r>
            <a:r>
              <a:rPr lang="fr-FR" b="1" i="1" dirty="0" smtClean="0">
                <a:solidFill>
                  <a:schemeClr val="bg1"/>
                </a:solidFill>
              </a:rPr>
              <a:t>?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fr-FR" sz="2400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GP3 – question : </a:t>
            </a:r>
            <a:r>
              <a:rPr lang="fr-FR" sz="2400" i="1" dirty="0">
                <a:solidFill>
                  <a:schemeClr val="accent5">
                    <a:lumMod val="20000"/>
                    <a:lumOff val="80000"/>
                  </a:schemeClr>
                </a:solidFill>
              </a:rPr>
              <a:t>quels critères d’évaluation et basés sur quoi ? </a:t>
            </a:r>
          </a:p>
          <a:p>
            <a:endParaRPr lang="fr-FR" sz="2400" dirty="0">
              <a:solidFill>
                <a:schemeClr val="accent5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8321" y="455512"/>
            <a:ext cx="4848721" cy="5996803"/>
          </a:xfrm>
          <a:prstGeom prst="rect">
            <a:avLst/>
          </a:prstGeom>
        </p:spPr>
      </p:pic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1791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99844" y="708252"/>
            <a:ext cx="9471435" cy="1069032"/>
          </a:xfrm>
        </p:spPr>
        <p:txBody>
          <a:bodyPr/>
          <a:lstStyle/>
          <a:p>
            <a:r>
              <a:rPr lang="fr-FR" dirty="0" smtClean="0"/>
              <a:t>BC2 (famille 2) : Conception et mise en œuvre de situations d’apprentissage</a:t>
            </a:r>
            <a:endParaRPr lang="fr-FR" dirty="0"/>
          </a:p>
        </p:txBody>
      </p:sp>
      <p:sp>
        <p:nvSpPr>
          <p:cNvPr id="11" name="Espace réservé du contenu 2"/>
          <p:cNvSpPr>
            <a:spLocks noGrp="1"/>
          </p:cNvSpPr>
          <p:nvPr>
            <p:ph idx="1"/>
          </p:nvPr>
        </p:nvSpPr>
        <p:spPr>
          <a:xfrm>
            <a:off x="599844" y="2781836"/>
            <a:ext cx="6128529" cy="3618963"/>
          </a:xfrm>
          <a:solidFill>
            <a:schemeClr val="accent1">
              <a:lumMod val="10000"/>
              <a:lumOff val="90000"/>
            </a:schemeClr>
          </a:solidFill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2800" b="1" i="1" dirty="0" smtClean="0">
                <a:solidFill>
                  <a:schemeClr val="accent3">
                    <a:lumMod val="50000"/>
                  </a:schemeClr>
                </a:solidFill>
              </a:rPr>
              <a:t>ACTIVITES &amp; TACHES : En appui sur une variété de références théoriques et de modèles de formation</a:t>
            </a:r>
          </a:p>
          <a:p>
            <a:r>
              <a:rPr lang="fr-FR" sz="2400" b="1" dirty="0" smtClean="0"/>
              <a:t>Concevoir et mettre en œuvre </a:t>
            </a:r>
            <a:r>
              <a:rPr lang="fr-FR" sz="2400" dirty="0" smtClean="0"/>
              <a:t>des situations propices aux apprentissages de professionnels de niveau 1</a:t>
            </a:r>
          </a:p>
          <a:p>
            <a:r>
              <a:rPr lang="fr-FR" sz="2400" b="1" dirty="0" smtClean="0"/>
              <a:t>Évaluer les acquis </a:t>
            </a:r>
            <a:r>
              <a:rPr lang="fr-FR" sz="2400" dirty="0" smtClean="0"/>
              <a:t>des apprenants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10562651" y="319458"/>
            <a:ext cx="461665" cy="642163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fr-FR" dirty="0" smtClean="0">
                <a:solidFill>
                  <a:schemeClr val="bg1">
                    <a:lumMod val="75000"/>
                  </a:schemeClr>
                </a:solidFill>
              </a:rPr>
              <a:t>5 mn</a:t>
            </a:r>
            <a:endParaRPr lang="fr-FR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183" y="2655356"/>
            <a:ext cx="2133600" cy="258972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9389" y="2319512"/>
            <a:ext cx="2915857" cy="2062251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3612" y="5043394"/>
            <a:ext cx="1943972" cy="145610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045" y="5159304"/>
            <a:ext cx="1691895" cy="1691895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2679" y="4501166"/>
            <a:ext cx="1683368" cy="1899634"/>
          </a:xfrm>
          <a:prstGeom prst="rect">
            <a:avLst/>
          </a:prstGeom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Chantal Fleurot-Douiller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6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irection Ion">
  <a:themeElements>
    <a:clrScheme name="Direction 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Direction 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irection 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4678</TotalTime>
  <Words>1246</Words>
  <Application>Microsoft Office PowerPoint</Application>
  <PresentationFormat>Grand écran</PresentationFormat>
  <Paragraphs>204</Paragraphs>
  <Slides>29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Century Gothic</vt:lpstr>
      <vt:lpstr>Wingdings</vt:lpstr>
      <vt:lpstr>Wingdings 3</vt:lpstr>
      <vt:lpstr>Direction Ion</vt:lpstr>
      <vt:lpstr>SESSION 3 : BC2 </vt:lpstr>
      <vt:lpstr>Retours sur vos badges de compétences (suite - 2 volontaires)</vt:lpstr>
      <vt:lpstr>La notion de compétences                                                de Perrenoud à Le Boterf </vt:lpstr>
      <vt:lpstr>La notion de compétences                                                               Le Boterf </vt:lpstr>
      <vt:lpstr>L’écrit BC2 : faisons le point…</vt:lpstr>
      <vt:lpstr>ATELIER : en quoi consiste l’écrit BC2 ?</vt:lpstr>
      <vt:lpstr>ATELIER : en quoi consiste l’écrit BC2 ?</vt:lpstr>
      <vt:lpstr>ATELIER : en quoi consiste l’écrit BC2 ?</vt:lpstr>
      <vt:lpstr>BC2 (famille 2) : Conception et mise en œuvre de situations d’apprentissage</vt:lpstr>
      <vt:lpstr>BC2 : Ingénierie pédagogique et didactique</vt:lpstr>
      <vt:lpstr>BC2 : Ingénierie pédagogique et didactique</vt:lpstr>
      <vt:lpstr>LE DOSSIER BC2</vt:lpstr>
      <vt:lpstr>Présentation PowerPoint</vt:lpstr>
      <vt:lpstr>Pause – 10 mn</vt:lpstr>
      <vt:lpstr>Etude de cas &amp; analyse didactique</vt:lpstr>
      <vt:lpstr>Etude de cas &amp; analyse didactique</vt:lpstr>
      <vt:lpstr>Etude de cas &amp; analyse didactique</vt:lpstr>
      <vt:lpstr>Le modèle de KOLB peut être intéressant …  // réflexivité de l’écrit pro</vt:lpstr>
      <vt:lpstr>Pause REPAS </vt:lpstr>
      <vt:lpstr>Présentation PowerPoint</vt:lpstr>
      <vt:lpstr>Les besoins fondamentaux</vt:lpstr>
      <vt:lpstr>ATELIER : Préparons l’écrit BC2 ! </vt:lpstr>
      <vt:lpstr>   Travail en groupes en autonomie jusqu’à 15h45  Pause incluse – 15 mn</vt:lpstr>
      <vt:lpstr>ATELIER : Préparons l’écrit BC2 ! </vt:lpstr>
      <vt:lpstr>Analyse du vécu de l’atelier d’écriture</vt:lpstr>
      <vt:lpstr>   Abstract sur la didactique pro Georges : 45’-1h</vt:lpstr>
      <vt:lpstr>Jeudi soir :   évaluation à chaud</vt:lpstr>
      <vt:lpstr>Travail d’intersession</vt:lpstr>
      <vt:lpstr>MERCI A TOUS !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SESSION 2 : BC2</dc:title>
  <dc:creator>Chantal FLEUROT</dc:creator>
  <cp:lastModifiedBy>Chantal FLEUROT</cp:lastModifiedBy>
  <cp:revision>116</cp:revision>
  <cp:lastPrinted>2021-05-05T18:49:46Z</cp:lastPrinted>
  <dcterms:created xsi:type="dcterms:W3CDTF">2021-03-26T12:17:36Z</dcterms:created>
  <dcterms:modified xsi:type="dcterms:W3CDTF">2021-05-11T16:06:54Z</dcterms:modified>
</cp:coreProperties>
</file>